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AB7B3-B0CE-446E-9E18-EF375CED1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A0CF4CD-9FDD-4BE4-A01C-8AA3B1E28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7CD375-505D-465B-B229-7836E807B2C9}"/>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5" name="Footer Placeholder 4">
            <a:extLst>
              <a:ext uri="{FF2B5EF4-FFF2-40B4-BE49-F238E27FC236}">
                <a16:creationId xmlns:a16="http://schemas.microsoft.com/office/drawing/2014/main" xmlns="" id="{13F3C7A1-2882-4186-9B00-7CF31BFAA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D1FBD6-4BB8-480B-A931-C524EE5BE094}"/>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241589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743CC-37D4-49A3-BC44-2C9CE47ECE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6D56454-D2F7-429C-A216-E724F2BEB3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3209BB-D848-4415-B170-8F9FA6ED6B39}"/>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5" name="Footer Placeholder 4">
            <a:extLst>
              <a:ext uri="{FF2B5EF4-FFF2-40B4-BE49-F238E27FC236}">
                <a16:creationId xmlns:a16="http://schemas.microsoft.com/office/drawing/2014/main" xmlns="" id="{03EC39F1-7EDF-471E-9101-3C040959F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6BE6A2-F257-41D4-AC3F-5E066A8F0488}"/>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292377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2AF8BD-859C-4A7C-A934-66804E334D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1C51006-E67A-4432-A970-1DD7139E9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64605E-B097-4A41-A633-FE75560AEBB9}"/>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5" name="Footer Placeholder 4">
            <a:extLst>
              <a:ext uri="{FF2B5EF4-FFF2-40B4-BE49-F238E27FC236}">
                <a16:creationId xmlns:a16="http://schemas.microsoft.com/office/drawing/2014/main" xmlns="" id="{E7D3341B-D674-4907-B86A-0B98B34B1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5A7646-A25B-43BD-B4FA-7F0D07A89A31}"/>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329635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7E86A-E026-49A1-90AF-8F4ED5EE9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DF3547-23DC-47DA-9E18-711AB2F41C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91E426-677A-4A00-AF61-CCE04C441A73}"/>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5" name="Footer Placeholder 4">
            <a:extLst>
              <a:ext uri="{FF2B5EF4-FFF2-40B4-BE49-F238E27FC236}">
                <a16:creationId xmlns:a16="http://schemas.microsoft.com/office/drawing/2014/main" xmlns="" id="{AA258D04-390E-47C9-9AC8-7445EF405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D20AEA-6D41-4296-9CA5-C128308B9BF1}"/>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120368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F7013-C730-4CE4-9C6D-6E8EDEE89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5D04156-D700-4B92-B882-EB1DD67F7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2696D5-F122-4D66-A6D5-DB0FF972B0E3}"/>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5" name="Footer Placeholder 4">
            <a:extLst>
              <a:ext uri="{FF2B5EF4-FFF2-40B4-BE49-F238E27FC236}">
                <a16:creationId xmlns:a16="http://schemas.microsoft.com/office/drawing/2014/main" xmlns="" id="{A6DD00DE-E203-4F58-9CD3-57F1B1EF9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A8BB57-7FC7-474F-80C5-802CA3795DF0}"/>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1463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5D054-C71B-4B11-AB81-32610EB2B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80894E7-A2E2-4444-B0E8-A8B1CF3AE6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4EDC8E1-AF82-4D2C-8BC1-1F1B14888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28D30AA-5C0B-4105-BE31-5E1A6B344361}"/>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6" name="Footer Placeholder 5">
            <a:extLst>
              <a:ext uri="{FF2B5EF4-FFF2-40B4-BE49-F238E27FC236}">
                <a16:creationId xmlns:a16="http://schemas.microsoft.com/office/drawing/2014/main" xmlns="" id="{91F07B28-FFD9-48EC-82E4-81547139C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8A6204-5DE5-47AF-BBE0-5ACC3AAA17F7}"/>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361849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7FA27-FC5F-4E29-95A4-97839BF789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C76B9E-340B-4E01-ABA5-85A75B599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E5BEEC-5EE9-4B89-9BC2-A361BAB4BF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E4590A-0D07-4EE8-87C2-006430AE5C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1DFFD40-8733-4EE2-84F9-4DA65ECD0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05C877A-E4FB-40D0-8B05-1B4FCEE2BA3B}"/>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8" name="Footer Placeholder 7">
            <a:extLst>
              <a:ext uri="{FF2B5EF4-FFF2-40B4-BE49-F238E27FC236}">
                <a16:creationId xmlns:a16="http://schemas.microsoft.com/office/drawing/2014/main" xmlns="" id="{A81BA28A-2AD9-4AC8-9D19-598DDC4C7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21829A8-A659-4166-A9C5-7B4149BCE068}"/>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359681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739D-8271-4426-8170-D38F1D92F6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BD14BCF-5D22-419C-9EA6-1169BC6F703E}"/>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4" name="Footer Placeholder 3">
            <a:extLst>
              <a:ext uri="{FF2B5EF4-FFF2-40B4-BE49-F238E27FC236}">
                <a16:creationId xmlns:a16="http://schemas.microsoft.com/office/drawing/2014/main" xmlns="" id="{5EB64DDC-FEB7-4457-99D3-645D4BA4BB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3CABB63-F78E-42FB-B2A9-6CA8711FBE93}"/>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364013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EF2A0E-ED76-41DE-A0F7-278E7F77BBF4}"/>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3" name="Footer Placeholder 2">
            <a:extLst>
              <a:ext uri="{FF2B5EF4-FFF2-40B4-BE49-F238E27FC236}">
                <a16:creationId xmlns:a16="http://schemas.microsoft.com/office/drawing/2014/main" xmlns="" id="{B92EB48C-9387-4F4A-B9AE-424AE39547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2CB5EBA-783F-4A38-8E7D-0F82E9C4A7E2}"/>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254152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60D48-C1A7-4BC3-8CC2-C6DDF83D3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4B1582E-C665-49B9-BD0E-4362CE3C9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E7290CA-7B5F-42A5-BB30-00C7E1E8D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DD712B7-BA8A-4A05-95A5-7A2CA9FDA7FA}"/>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6" name="Footer Placeholder 5">
            <a:extLst>
              <a:ext uri="{FF2B5EF4-FFF2-40B4-BE49-F238E27FC236}">
                <a16:creationId xmlns:a16="http://schemas.microsoft.com/office/drawing/2014/main" xmlns="" id="{CC7E91C8-3A56-4730-A940-2E13B2B60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EEAA78-1C9B-45D1-8969-355E2BD17F33}"/>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25962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25006-A2D1-4B83-8A2A-FDBBEF221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5606CB2-C9F4-4A80-B6B4-EB0A7C916D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155DB6F-4B87-4B2A-8488-C9A4396BB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B7CF0BA-325D-423A-8755-A7CE7D6737FA}"/>
              </a:ext>
            </a:extLst>
          </p:cNvPr>
          <p:cNvSpPr>
            <a:spLocks noGrp="1"/>
          </p:cNvSpPr>
          <p:nvPr>
            <p:ph type="dt" sz="half" idx="10"/>
          </p:nvPr>
        </p:nvSpPr>
        <p:spPr/>
        <p:txBody>
          <a:bodyPr/>
          <a:lstStyle/>
          <a:p>
            <a:fld id="{E74E987A-7D74-4FA0-9E6B-241228EE4597}" type="datetimeFigureOut">
              <a:rPr lang="en-US" smtClean="0"/>
              <a:pPr/>
              <a:t>6/5/2024</a:t>
            </a:fld>
            <a:endParaRPr lang="en-US"/>
          </a:p>
        </p:txBody>
      </p:sp>
      <p:sp>
        <p:nvSpPr>
          <p:cNvPr id="6" name="Footer Placeholder 5">
            <a:extLst>
              <a:ext uri="{FF2B5EF4-FFF2-40B4-BE49-F238E27FC236}">
                <a16:creationId xmlns:a16="http://schemas.microsoft.com/office/drawing/2014/main" xmlns="" id="{8DBB2015-0153-4744-980C-3B180FCD0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833025-9875-4514-A284-435C00118494}"/>
              </a:ext>
            </a:extLst>
          </p:cNvPr>
          <p:cNvSpPr>
            <a:spLocks noGrp="1"/>
          </p:cNvSpPr>
          <p:nvPr>
            <p:ph type="sldNum" sz="quarter" idx="12"/>
          </p:nvPr>
        </p:nvSpPr>
        <p:spPr/>
        <p:txBody>
          <a:body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172962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FCFDA58-C758-483D-8D64-809E1C920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8D78B1-8813-4052-BBD8-307F5F42A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4B71EC-F813-45B8-9143-6EA252F6D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E987A-7D74-4FA0-9E6B-241228EE4597}" type="datetimeFigureOut">
              <a:rPr lang="en-US" smtClean="0"/>
              <a:pPr/>
              <a:t>6/5/2024</a:t>
            </a:fld>
            <a:endParaRPr lang="en-US"/>
          </a:p>
        </p:txBody>
      </p:sp>
      <p:sp>
        <p:nvSpPr>
          <p:cNvPr id="5" name="Footer Placeholder 4">
            <a:extLst>
              <a:ext uri="{FF2B5EF4-FFF2-40B4-BE49-F238E27FC236}">
                <a16:creationId xmlns:a16="http://schemas.microsoft.com/office/drawing/2014/main" xmlns="" id="{EE0556E5-5541-43A9-B7CE-4D226F949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FE5E372-9046-4675-BCCC-1C0CBB9BC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9664A-1A95-4F90-ACDA-60F4F5E990B7}" type="slidenum">
              <a:rPr lang="en-US" smtClean="0"/>
              <a:pPr/>
              <a:t>‹#›</a:t>
            </a:fld>
            <a:endParaRPr lang="en-US"/>
          </a:p>
        </p:txBody>
      </p:sp>
    </p:spTree>
    <p:extLst>
      <p:ext uri="{BB962C8B-B14F-4D97-AF65-F5344CB8AC3E}">
        <p14:creationId xmlns:p14="http://schemas.microsoft.com/office/powerpoint/2010/main" xmlns="" val="3941449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zf.ro/supliment-zf-green-economy/este-economia-circulara-solutia-pentru-criza-de-mediu-care-este-la-20042604" TargetMode="External"/><Relationship Id="rId3" Type="http://schemas.openxmlformats.org/officeDocument/2006/relationships/hyperlink" Target="https://www.fooddrinkeurope.eu/resource/fooddrinkeuropes-position-on-the-circular-economy-action-plan/" TargetMode="External"/><Relationship Id="rId7" Type="http://schemas.openxmlformats.org/officeDocument/2006/relationships/hyperlink" Target="https://ellenmacarthurfoundation.org/circular-examples-collection-innovative-business-model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loopsustainability.com/blog/what-is-the-circular-economy" TargetMode="External"/><Relationship Id="rId5" Type="http://schemas.openxmlformats.org/officeDocument/2006/relationships/hyperlink" Target="https://ec.europa.eu/environment/topics/circular-economy/first-circular-economy-action-plan_en" TargetMode="External"/><Relationship Id="rId4" Type="http://schemas.openxmlformats.org/officeDocument/2006/relationships/hyperlink" Target="https://ellenmacarthurfoundation.org/regions/europe" TargetMode="External"/><Relationship Id="rId9" Type="http://schemas.openxmlformats.org/officeDocument/2006/relationships/hyperlink" Target="https://pngtree.com/free-graphic-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CB131C5-F71A-429D-9319-24E907C677A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392"/>
            <a:ext cx="12192000" cy="6854607"/>
          </a:xfrm>
          <a:prstGeom prst="rect">
            <a:avLst/>
          </a:prstGeom>
        </p:spPr>
      </p:pic>
      <p:sp>
        <p:nvSpPr>
          <p:cNvPr id="2" name="Title 1">
            <a:extLst>
              <a:ext uri="{FF2B5EF4-FFF2-40B4-BE49-F238E27FC236}">
                <a16:creationId xmlns:a16="http://schemas.microsoft.com/office/drawing/2014/main" xmlns="" id="{5DF23547-4ACE-434D-8AC5-844CE85952B4}"/>
              </a:ext>
            </a:extLst>
          </p:cNvPr>
          <p:cNvSpPr>
            <a:spLocks noGrp="1"/>
          </p:cNvSpPr>
          <p:nvPr>
            <p:ph type="ctrTitle"/>
          </p:nvPr>
        </p:nvSpPr>
        <p:spPr>
          <a:xfrm>
            <a:off x="1597068" y="438411"/>
            <a:ext cx="8997863" cy="2141950"/>
          </a:xfrm>
          <a:solidFill>
            <a:srgbClr val="FFFFFF">
              <a:alpha val="69020"/>
            </a:srgbClr>
          </a:solidFill>
        </p:spPr>
        <p:txBody>
          <a:bodyPr>
            <a:normAutofit fontScale="90000"/>
          </a:bodyPr>
          <a:lstStyle/>
          <a:p>
            <a:pPr algn="just"/>
            <a:r>
              <a:rPr lang="en-US" sz="8800" b="1"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rPr>
              <a:t>Circular economy</a:t>
            </a:r>
            <a:r>
              <a:rPr lang="en-US" b="1" dirty="0">
                <a:solidFill>
                  <a:srgbClr val="404040"/>
                </a:solidFill>
                <a:effectLst/>
              </a:rPr>
              <a:t/>
            </a:r>
            <a:br>
              <a:rPr lang="en-US" b="1" dirty="0">
                <a:solidFill>
                  <a:srgbClr val="404040"/>
                </a:solidFill>
                <a:effectLst/>
              </a:rPr>
            </a:br>
            <a:endParaRPr lang="en-US" dirty="0"/>
          </a:p>
        </p:txBody>
      </p:sp>
      <p:sp>
        <p:nvSpPr>
          <p:cNvPr id="3" name="Subtitle 2">
            <a:extLst>
              <a:ext uri="{FF2B5EF4-FFF2-40B4-BE49-F238E27FC236}">
                <a16:creationId xmlns:a16="http://schemas.microsoft.com/office/drawing/2014/main" xmlns="" id="{5CF11FEF-87DA-409E-9C86-D0D04B2A277D}"/>
              </a:ext>
            </a:extLst>
          </p:cNvPr>
          <p:cNvSpPr>
            <a:spLocks noGrp="1"/>
          </p:cNvSpPr>
          <p:nvPr>
            <p:ph type="subTitle" idx="1"/>
          </p:nvPr>
        </p:nvSpPr>
        <p:spPr>
          <a:xfrm>
            <a:off x="10594931" y="5896631"/>
            <a:ext cx="1597069" cy="980160"/>
          </a:xfrm>
          <a:solidFill>
            <a:srgbClr val="FFFFFF">
              <a:alpha val="69804"/>
            </a:srgbClr>
          </a:solidFill>
        </p:spPr>
        <p:txBody>
          <a:bodyPr>
            <a:normAutofit fontScale="77500" lnSpcReduction="20000"/>
          </a:bodyPr>
          <a:lstStyle/>
          <a:p>
            <a:r>
              <a:rPr lang="en-US" dirty="0"/>
              <a:t>Profir Andrei</a:t>
            </a:r>
          </a:p>
          <a:p>
            <a:r>
              <a:rPr lang="en-US" dirty="0"/>
              <a:t>Roman Matei</a:t>
            </a:r>
          </a:p>
          <a:p>
            <a:r>
              <a:rPr lang="en-US" dirty="0"/>
              <a:t>Toia Andrei</a:t>
            </a:r>
          </a:p>
        </p:txBody>
      </p:sp>
      <p:pic>
        <p:nvPicPr>
          <p:cNvPr id="6" name="Picture 5" descr="logosbeneficaireserasmusleft_en"/>
          <p:cNvPicPr/>
          <p:nvPr/>
        </p:nvPicPr>
        <p:blipFill>
          <a:blip r:embed="rId3" cstate="print"/>
          <a:srcRect l="26543" r="2606"/>
          <a:stretch>
            <a:fillRect/>
          </a:stretch>
        </p:blipFill>
        <p:spPr bwMode="auto">
          <a:xfrm>
            <a:off x="9551670" y="0"/>
            <a:ext cx="2640330" cy="824329"/>
          </a:xfrm>
          <a:prstGeom prst="rect">
            <a:avLst/>
          </a:prstGeom>
          <a:noFill/>
          <a:ln w="9525">
            <a:noFill/>
            <a:miter lim="800000"/>
            <a:headEnd/>
            <a:tailEnd/>
          </a:ln>
        </p:spPr>
      </p:pic>
    </p:spTree>
    <p:extLst>
      <p:ext uri="{BB962C8B-B14F-4D97-AF65-F5344CB8AC3E}">
        <p14:creationId xmlns:p14="http://schemas.microsoft.com/office/powerpoint/2010/main" xmlns="" val="367125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F006E2F-86D5-4D6A-B1A7-C1103739365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427A5AB-B0AF-4318-8E3B-0B6E9A653E28}"/>
              </a:ext>
            </a:extLst>
          </p:cNvPr>
          <p:cNvSpPr>
            <a:spLocks noGrp="1"/>
          </p:cNvSpPr>
          <p:nvPr>
            <p:ph type="title"/>
          </p:nvPr>
        </p:nvSpPr>
        <p:spPr>
          <a:xfrm>
            <a:off x="374737" y="227339"/>
            <a:ext cx="5986306" cy="880890"/>
          </a:xfrm>
          <a:solidFill>
            <a:srgbClr val="FFFFFF">
              <a:alpha val="69020"/>
            </a:srgbClr>
          </a:solidFill>
        </p:spPr>
        <p:txBody>
          <a:bodyPr>
            <a:normAutofit/>
          </a:bodyPr>
          <a:lstStyle/>
          <a:p>
            <a:r>
              <a:rPr lang="en-US" sz="3500" b="1"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rPr>
              <a:t>What is circular economy?</a:t>
            </a:r>
          </a:p>
        </p:txBody>
      </p:sp>
      <p:sp>
        <p:nvSpPr>
          <p:cNvPr id="3" name="Content Placeholder 2">
            <a:extLst>
              <a:ext uri="{FF2B5EF4-FFF2-40B4-BE49-F238E27FC236}">
                <a16:creationId xmlns:a16="http://schemas.microsoft.com/office/drawing/2014/main" xmlns="" id="{6AC802AB-1D32-4F64-8C6D-2291B40CB3FE}"/>
              </a:ext>
            </a:extLst>
          </p:cNvPr>
          <p:cNvSpPr>
            <a:spLocks noGrp="1"/>
          </p:cNvSpPr>
          <p:nvPr>
            <p:ph idx="1"/>
          </p:nvPr>
        </p:nvSpPr>
        <p:spPr>
          <a:xfrm>
            <a:off x="374737" y="1552901"/>
            <a:ext cx="5986306" cy="4860426"/>
          </a:xfrm>
          <a:solidFill>
            <a:srgbClr val="FFFFFF">
              <a:alpha val="69020"/>
            </a:srgbClr>
          </a:solidFill>
        </p:spPr>
        <p:txBody>
          <a:bodyPr>
            <a:normAutofit/>
          </a:bodyPr>
          <a:lstStyle/>
          <a:p>
            <a:r>
              <a:rPr lang="en-US" b="0" i="0" dirty="0">
                <a:solidFill>
                  <a:schemeClr val="accent4">
                    <a:lumMod val="75000"/>
                  </a:schemeClr>
                </a:solidFill>
                <a:effectLst/>
                <a:latin typeface="proxima-nova"/>
              </a:rPr>
              <a:t>The circular economy is a way of shifting products, business models, communities and societies to a more circular system, similar to those found in natural cycles where nothing is wasted. This new vision for a more sustainable future isn’t just a theory, but is being put into practice and into Government strategies as a solution that really has potential to chart a new path from exploitation to regeneration.</a:t>
            </a:r>
            <a:endParaRPr lang="en-US" dirty="0">
              <a:solidFill>
                <a:schemeClr val="accent4">
                  <a:lumMod val="75000"/>
                </a:schemeClr>
              </a:solidFill>
            </a:endParaRPr>
          </a:p>
        </p:txBody>
      </p:sp>
      <p:pic>
        <p:nvPicPr>
          <p:cNvPr id="6" name="Picture 5">
            <a:extLst>
              <a:ext uri="{FF2B5EF4-FFF2-40B4-BE49-F238E27FC236}">
                <a16:creationId xmlns:a16="http://schemas.microsoft.com/office/drawing/2014/main" xmlns="" id="{8E481C06-7610-4CB3-9326-FEF236BDD59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 t="23" r="4565" b="13056"/>
          <a:stretch/>
        </p:blipFill>
        <p:spPr>
          <a:xfrm>
            <a:off x="6478931" y="227339"/>
            <a:ext cx="5713069" cy="6185987"/>
          </a:xfrm>
          <a:prstGeom prst="rect">
            <a:avLst/>
          </a:prstGeom>
        </p:spPr>
      </p:pic>
    </p:spTree>
    <p:extLst>
      <p:ext uri="{BB962C8B-B14F-4D97-AF65-F5344CB8AC3E}">
        <p14:creationId xmlns:p14="http://schemas.microsoft.com/office/powerpoint/2010/main" xmlns="" val="106311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E70264B-669C-4646-9DAA-EF42700B5B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D9CE5B7-DF13-4B86-9421-B83514243998}"/>
              </a:ext>
            </a:extLst>
          </p:cNvPr>
          <p:cNvSpPr>
            <a:spLocks noGrp="1"/>
          </p:cNvSpPr>
          <p:nvPr>
            <p:ph type="title"/>
          </p:nvPr>
        </p:nvSpPr>
        <p:spPr>
          <a:xfrm>
            <a:off x="262003" y="189758"/>
            <a:ext cx="10515600" cy="874953"/>
          </a:xfrm>
          <a:solidFill>
            <a:srgbClr val="FFFFFF">
              <a:alpha val="69020"/>
            </a:srgbClr>
          </a:solidFill>
        </p:spPr>
        <p:txBody>
          <a:bodyPr>
            <a:normAutofit/>
          </a:bodyPr>
          <a:lstStyle/>
          <a:p>
            <a:r>
              <a:rPr lang="en-US" b="1" i="0"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rPr>
              <a:t>Innovative business models : Rheaply</a:t>
            </a:r>
            <a:endParaRPr lang="en-US"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Content Placeholder 6">
            <a:extLst>
              <a:ext uri="{FF2B5EF4-FFF2-40B4-BE49-F238E27FC236}">
                <a16:creationId xmlns:a16="http://schemas.microsoft.com/office/drawing/2014/main" xmlns="" id="{B0617F32-0E30-45D9-8779-F42EAA1A2E5C}"/>
              </a:ext>
            </a:extLst>
          </p:cNvPr>
          <p:cNvSpPr>
            <a:spLocks noGrp="1"/>
          </p:cNvSpPr>
          <p:nvPr>
            <p:ph idx="1"/>
          </p:nvPr>
        </p:nvSpPr>
        <p:spPr>
          <a:xfrm>
            <a:off x="262003" y="1487423"/>
            <a:ext cx="10515600" cy="4875800"/>
          </a:xfrm>
          <a:solidFill>
            <a:srgbClr val="FFFFFF">
              <a:alpha val="69020"/>
            </a:srgbClr>
          </a:solidFill>
        </p:spPr>
        <p:txBody>
          <a:bodyPr>
            <a:normAutofit fontScale="77500" lnSpcReduction="20000"/>
          </a:bodyPr>
          <a:lstStyle/>
          <a:p>
            <a:pPr marL="0" indent="0">
              <a:buNone/>
            </a:pPr>
            <a:r>
              <a:rPr lang="en-US" b="0" i="0" dirty="0">
                <a:solidFill>
                  <a:schemeClr val="accent4">
                    <a:lumMod val="75000"/>
                  </a:schemeClr>
                </a:solidFill>
                <a:effectLst/>
                <a:latin typeface="MuseoSlab300"/>
              </a:rPr>
              <a:t>-Rheaply makes underused resources more visible with its asset exchange manager software. The B2B software opens up sharing opportunities for the global economy, enabling organisations to make the most of tools and equipment that would otherwise remain idle.</a:t>
            </a:r>
          </a:p>
          <a:p>
            <a:pPr algn="l"/>
            <a:r>
              <a:rPr lang="en-US" b="1" i="0" dirty="0">
                <a:solidFill>
                  <a:schemeClr val="accent4">
                    <a:lumMod val="75000"/>
                  </a:schemeClr>
                </a:solidFill>
                <a:effectLst/>
                <a:latin typeface="Gotham A"/>
              </a:rPr>
              <a:t>Why it’s an example of the circular economy</a:t>
            </a:r>
          </a:p>
          <a:p>
            <a:pPr marL="0" indent="0" algn="l">
              <a:buNone/>
            </a:pPr>
            <a:r>
              <a:rPr lang="en-US" b="0" i="0" dirty="0">
                <a:solidFill>
                  <a:schemeClr val="accent4">
                    <a:lumMod val="75000"/>
                  </a:schemeClr>
                </a:solidFill>
                <a:effectLst/>
                <a:latin typeface="MuseoSlab300"/>
              </a:rPr>
              <a:t>-By surfacing and sharing unused assets between and within   businesses and institutions, the value of the items is preserved and there’s also a greater emphasis on maintenance and repair. In turn, there’s less demand to purchase new, often costly items that are only used once or twice in a lifetime.</a:t>
            </a:r>
          </a:p>
          <a:p>
            <a:pPr algn="l"/>
            <a:r>
              <a:rPr lang="en-US" b="1" i="0" dirty="0">
                <a:solidFill>
                  <a:schemeClr val="accent4">
                    <a:lumMod val="75000"/>
                  </a:schemeClr>
                </a:solidFill>
                <a:effectLst/>
                <a:latin typeface="Gotham A"/>
              </a:rPr>
              <a:t>How it works</a:t>
            </a:r>
          </a:p>
          <a:p>
            <a:pPr marL="0" indent="0" algn="l">
              <a:buNone/>
            </a:pPr>
            <a:r>
              <a:rPr lang="en-US" b="0" i="0" dirty="0">
                <a:solidFill>
                  <a:schemeClr val="accent4">
                    <a:lumMod val="75000"/>
                  </a:schemeClr>
                </a:solidFill>
                <a:effectLst/>
                <a:latin typeface="MuseoSlab300"/>
              </a:rPr>
              <a:t>-Rheaply’s asset exchange manager:</a:t>
            </a:r>
          </a:p>
          <a:p>
            <a:pPr marL="0" indent="0" algn="l">
              <a:buNone/>
            </a:pPr>
            <a:r>
              <a:rPr lang="en-US" b="0" i="0" dirty="0">
                <a:solidFill>
                  <a:schemeClr val="accent4">
                    <a:lumMod val="75000"/>
                  </a:schemeClr>
                </a:solidFill>
                <a:effectLst/>
                <a:latin typeface="MuseoSlab300"/>
              </a:rPr>
              <a:t>-lets users keep track of inventory</a:t>
            </a:r>
          </a:p>
          <a:p>
            <a:pPr marL="0" indent="0" algn="l">
              <a:buNone/>
            </a:pPr>
            <a:r>
              <a:rPr lang="en-US" b="0" i="0" dirty="0">
                <a:solidFill>
                  <a:schemeClr val="accent4">
                    <a:lumMod val="75000"/>
                  </a:schemeClr>
                </a:solidFill>
                <a:effectLst/>
                <a:latin typeface="MuseoSlab300"/>
              </a:rPr>
              <a:t>-allows items to be sold, donated or rented</a:t>
            </a:r>
          </a:p>
          <a:p>
            <a:pPr marL="0" indent="0" algn="l">
              <a:buNone/>
            </a:pPr>
            <a:r>
              <a:rPr lang="en-US" b="0" i="0" dirty="0">
                <a:solidFill>
                  <a:schemeClr val="accent4">
                    <a:lumMod val="75000"/>
                  </a:schemeClr>
                </a:solidFill>
                <a:effectLst/>
                <a:latin typeface="MuseoSlab300"/>
              </a:rPr>
              <a:t>-provides data insights to build a picture of asset use with its visualised waste   diversion report.</a:t>
            </a:r>
          </a:p>
          <a:p>
            <a:pPr marL="0" indent="0" algn="l">
              <a:buNone/>
            </a:pPr>
            <a:endParaRPr lang="en-US" b="0" i="0" dirty="0">
              <a:solidFill>
                <a:srgbClr val="2F2F46"/>
              </a:solidFill>
              <a:effectLst/>
              <a:latin typeface="MuseoSlab300"/>
            </a:endParaRPr>
          </a:p>
          <a:p>
            <a:endParaRPr lang="en-US" dirty="0"/>
          </a:p>
        </p:txBody>
      </p:sp>
    </p:spTree>
    <p:extLst>
      <p:ext uri="{BB962C8B-B14F-4D97-AF65-F5344CB8AC3E}">
        <p14:creationId xmlns:p14="http://schemas.microsoft.com/office/powerpoint/2010/main" xmlns="" val="28328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F161417-C281-4568-A1F3-D2F39B02E2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F623019-D3F3-4984-8049-619AAB446FA0}"/>
              </a:ext>
            </a:extLst>
          </p:cNvPr>
          <p:cNvSpPr>
            <a:spLocks noGrp="1"/>
          </p:cNvSpPr>
          <p:nvPr>
            <p:ph type="title"/>
          </p:nvPr>
        </p:nvSpPr>
        <p:spPr>
          <a:xfrm>
            <a:off x="175365" y="162838"/>
            <a:ext cx="11386158" cy="1062516"/>
          </a:xfrm>
          <a:solidFill>
            <a:srgbClr val="FFFFFF">
              <a:alpha val="69020"/>
            </a:srgbClr>
          </a:solidFill>
        </p:spPr>
        <p:txBody>
          <a:bodyPr>
            <a:normAutofit/>
          </a:bodyPr>
          <a:lstStyle/>
          <a:p>
            <a:r>
              <a:rPr lang="en-US" sz="4000" b="1"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rPr>
              <a:t>Examples of circular economy in our country</a:t>
            </a:r>
          </a:p>
        </p:txBody>
      </p:sp>
      <p:sp>
        <p:nvSpPr>
          <p:cNvPr id="7" name="Content Placeholder 6">
            <a:extLst>
              <a:ext uri="{FF2B5EF4-FFF2-40B4-BE49-F238E27FC236}">
                <a16:creationId xmlns:a16="http://schemas.microsoft.com/office/drawing/2014/main" xmlns="" id="{4F4E7CC8-B83D-4A30-82D4-612368414A32}"/>
              </a:ext>
            </a:extLst>
          </p:cNvPr>
          <p:cNvSpPr>
            <a:spLocks noGrp="1"/>
          </p:cNvSpPr>
          <p:nvPr>
            <p:ph idx="1"/>
          </p:nvPr>
        </p:nvSpPr>
        <p:spPr>
          <a:xfrm>
            <a:off x="275573" y="1756612"/>
            <a:ext cx="10515600" cy="3344776"/>
          </a:xfrm>
          <a:solidFill>
            <a:srgbClr val="FFFFFF">
              <a:alpha val="69020"/>
            </a:srgbClr>
          </a:solidFill>
        </p:spPr>
        <p:txBody>
          <a:bodyPr/>
          <a:lstStyle/>
          <a:p>
            <a:r>
              <a:rPr lang="en-US" dirty="0">
                <a:solidFill>
                  <a:schemeClr val="accent4">
                    <a:lumMod val="75000"/>
                  </a:schemeClr>
                </a:solidFill>
              </a:rPr>
              <a:t>Carrefour Romania runs “Punem Preţ pe Plastic”, a circular economy program aimed at reducing the amount of plastic packaging and introducing plastic into a responsible circuit, through reduction, reuse and recycling.</a:t>
            </a:r>
          </a:p>
          <a:p>
            <a:r>
              <a:rPr lang="en-US" dirty="0">
                <a:solidFill>
                  <a:schemeClr val="accent4">
                    <a:lumMod val="75000"/>
                  </a:schemeClr>
                </a:solidFill>
              </a:rPr>
              <a:t>Auchan has launched a circular clothing economy program. In the stores included in the program, customers will be able to find, in addition to the clothing collections from the stores' offer, a selection of worn clothes, in perfect condition.</a:t>
            </a:r>
          </a:p>
        </p:txBody>
      </p:sp>
    </p:spTree>
    <p:extLst>
      <p:ext uri="{BB962C8B-B14F-4D97-AF65-F5344CB8AC3E}">
        <p14:creationId xmlns:p14="http://schemas.microsoft.com/office/powerpoint/2010/main" xmlns="" val="87614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3E26B0C-73C9-4F45-9E2E-92B64519BE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344832E-AD46-4D51-9CAD-4BAB4A25CE4E}"/>
              </a:ext>
            </a:extLst>
          </p:cNvPr>
          <p:cNvSpPr>
            <a:spLocks noGrp="1"/>
          </p:cNvSpPr>
          <p:nvPr>
            <p:ph type="title"/>
          </p:nvPr>
        </p:nvSpPr>
        <p:spPr>
          <a:xfrm>
            <a:off x="387263" y="202286"/>
            <a:ext cx="10515600" cy="1325563"/>
          </a:xfrm>
          <a:solidFill>
            <a:srgbClr val="FFFFFF">
              <a:alpha val="69020"/>
            </a:srgbClr>
          </a:solidFill>
        </p:spPr>
        <p:txBody>
          <a:bodyPr>
            <a:normAutofit fontScale="90000"/>
          </a:bodyPr>
          <a:lstStyle/>
          <a:p>
            <a:r>
              <a:rPr lang="en-US" b="1"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rPr>
              <a:t>Comparison between global circular economy and national circular economy</a:t>
            </a:r>
          </a:p>
        </p:txBody>
      </p:sp>
      <p:sp>
        <p:nvSpPr>
          <p:cNvPr id="3" name="Content Placeholder 2">
            <a:extLst>
              <a:ext uri="{FF2B5EF4-FFF2-40B4-BE49-F238E27FC236}">
                <a16:creationId xmlns:a16="http://schemas.microsoft.com/office/drawing/2014/main" xmlns="" id="{3FF0968B-3169-4DAB-A2E9-83F6729E141B}"/>
              </a:ext>
            </a:extLst>
          </p:cNvPr>
          <p:cNvSpPr>
            <a:spLocks noGrp="1"/>
          </p:cNvSpPr>
          <p:nvPr>
            <p:ph idx="1"/>
          </p:nvPr>
        </p:nvSpPr>
        <p:spPr>
          <a:xfrm>
            <a:off x="387262" y="1991638"/>
            <a:ext cx="6239101" cy="4489036"/>
          </a:xfrm>
          <a:solidFill>
            <a:srgbClr val="FFFFFF">
              <a:alpha val="69020"/>
            </a:srgbClr>
          </a:solidFill>
        </p:spPr>
        <p:txBody>
          <a:bodyPr>
            <a:noAutofit/>
          </a:bodyPr>
          <a:lstStyle/>
          <a:p>
            <a:r>
              <a:rPr lang="en-US" sz="3200" dirty="0">
                <a:solidFill>
                  <a:schemeClr val="accent4">
                    <a:lumMod val="75000"/>
                  </a:schemeClr>
                </a:solidFill>
              </a:rPr>
              <a:t>Looking back at the examples, we can see that our country may not be that advanced as others in the circular economy, since we just started practicing it, but for sure we are on the right path and we look forward implementing new and improved solutions to stop wastage.</a:t>
            </a:r>
          </a:p>
        </p:txBody>
      </p:sp>
      <p:pic>
        <p:nvPicPr>
          <p:cNvPr id="9" name="Picture 8">
            <a:extLst>
              <a:ext uri="{FF2B5EF4-FFF2-40B4-BE49-F238E27FC236}">
                <a16:creationId xmlns:a16="http://schemas.microsoft.com/office/drawing/2014/main" xmlns="" id="{5E6D50C4-E787-412B-AC15-37ED0C80BCF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51413" y="1730135"/>
            <a:ext cx="4515538" cy="4007540"/>
          </a:xfrm>
          <a:prstGeom prst="rect">
            <a:avLst/>
          </a:prstGeom>
        </p:spPr>
      </p:pic>
    </p:spTree>
    <p:extLst>
      <p:ext uri="{BB962C8B-B14F-4D97-AF65-F5344CB8AC3E}">
        <p14:creationId xmlns:p14="http://schemas.microsoft.com/office/powerpoint/2010/main" xmlns="" val="158118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7BAAFFB-FAE7-4EC6-AC5D-B09EA689C83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0B431FE-312A-43D4-8ABC-120AB995CAA5}"/>
              </a:ext>
            </a:extLst>
          </p:cNvPr>
          <p:cNvSpPr>
            <a:spLocks noGrp="1"/>
          </p:cNvSpPr>
          <p:nvPr>
            <p:ph type="title"/>
          </p:nvPr>
        </p:nvSpPr>
        <p:spPr>
          <a:xfrm>
            <a:off x="224424" y="262557"/>
            <a:ext cx="4698304" cy="1325563"/>
          </a:xfrm>
          <a:solidFill>
            <a:srgbClr val="FFFFFF">
              <a:alpha val="69020"/>
            </a:srgbClr>
          </a:solidFill>
        </p:spPr>
        <p:txBody>
          <a:bodyPr/>
          <a:lstStyle/>
          <a:p>
            <a:r>
              <a:rPr lang="en-US" b="1"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rPr>
              <a:t>The conclusion</a:t>
            </a:r>
          </a:p>
        </p:txBody>
      </p:sp>
      <p:sp>
        <p:nvSpPr>
          <p:cNvPr id="3" name="Content Placeholder 2">
            <a:extLst>
              <a:ext uri="{FF2B5EF4-FFF2-40B4-BE49-F238E27FC236}">
                <a16:creationId xmlns:a16="http://schemas.microsoft.com/office/drawing/2014/main" xmlns="" id="{1F971EFC-D346-463E-A9CE-CF9846AD65A3}"/>
              </a:ext>
            </a:extLst>
          </p:cNvPr>
          <p:cNvSpPr>
            <a:spLocks noGrp="1"/>
          </p:cNvSpPr>
          <p:nvPr>
            <p:ph idx="1"/>
          </p:nvPr>
        </p:nvSpPr>
        <p:spPr>
          <a:xfrm>
            <a:off x="224424" y="1850677"/>
            <a:ext cx="6614787" cy="3905033"/>
          </a:xfrm>
          <a:solidFill>
            <a:srgbClr val="FFFFFF">
              <a:alpha val="69020"/>
            </a:srgbClr>
          </a:solidFill>
        </p:spPr>
        <p:txBody>
          <a:bodyPr/>
          <a:lstStyle/>
          <a:p>
            <a:r>
              <a:rPr lang="en-US" dirty="0">
                <a:solidFill>
                  <a:schemeClr val="accent4">
                    <a:lumMod val="75000"/>
                  </a:schemeClr>
                </a:solidFill>
              </a:rPr>
              <a:t>Circular economy is a must that needs to be implemented in every product that we use/consume so that future generations can have a relatively clean planet to live on. You can do something, it doesn't matter if you aren't part of a big company, you can start with yourself then you can teach others a different and more clean way of living. We must protect our planet!</a:t>
            </a:r>
          </a:p>
        </p:txBody>
      </p:sp>
      <p:pic>
        <p:nvPicPr>
          <p:cNvPr id="5" name="Picture 4">
            <a:extLst>
              <a:ext uri="{FF2B5EF4-FFF2-40B4-BE49-F238E27FC236}">
                <a16:creationId xmlns:a16="http://schemas.microsoft.com/office/drawing/2014/main" xmlns="" id="{2E5644E7-DA0B-43F8-94C4-DAEF195AF4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6477" y="0"/>
            <a:ext cx="5755710" cy="5755710"/>
          </a:xfrm>
          <a:prstGeom prst="rect">
            <a:avLst/>
          </a:prstGeom>
        </p:spPr>
      </p:pic>
    </p:spTree>
    <p:extLst>
      <p:ext uri="{BB962C8B-B14F-4D97-AF65-F5344CB8AC3E}">
        <p14:creationId xmlns:p14="http://schemas.microsoft.com/office/powerpoint/2010/main" xmlns="" val="251797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A08516E-D360-42A5-8AF7-AC0A602D0A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0F7E344C-E541-4D98-886F-23A8E7362E19}"/>
              </a:ext>
            </a:extLst>
          </p:cNvPr>
          <p:cNvSpPr>
            <a:spLocks noGrp="1"/>
          </p:cNvSpPr>
          <p:nvPr>
            <p:ph idx="1"/>
          </p:nvPr>
        </p:nvSpPr>
        <p:spPr>
          <a:xfrm>
            <a:off x="387264" y="1809928"/>
            <a:ext cx="10515600" cy="4667250"/>
          </a:xfrm>
          <a:solidFill>
            <a:srgbClr val="FFFFFF">
              <a:alpha val="69020"/>
            </a:srgbClr>
          </a:solidFill>
        </p:spPr>
        <p:txBody>
          <a:bodyPr>
            <a:normAutofit fontScale="92500" lnSpcReduction="10000"/>
          </a:bodyPr>
          <a:lstStyle/>
          <a:p>
            <a:r>
              <a:rPr lang="en-US" dirty="0">
                <a:solidFill>
                  <a:schemeClr val="accent4">
                    <a:lumMod val="75000"/>
                  </a:schemeClr>
                </a:solidFill>
                <a:hlinkClick r:id="rId3">
                  <a:extLst>
                    <a:ext uri="{A12FA001-AC4F-418D-AE19-62706E023703}">
                      <ahyp:hlinkClr xmlns:ahyp="http://schemas.microsoft.com/office/drawing/2018/hyperlinkcolor" xmlns="" val="tx"/>
                    </a:ext>
                  </a:extLst>
                </a:hlinkClick>
              </a:rPr>
              <a:t>https://www.fooddrinkeurope.eu/resource/fooddrinkeuropes-position-on-the-circular-economy-action-plan/</a:t>
            </a:r>
            <a:endParaRPr lang="en-US" dirty="0">
              <a:solidFill>
                <a:schemeClr val="accent4">
                  <a:lumMod val="75000"/>
                </a:schemeClr>
              </a:solidFill>
            </a:endParaRPr>
          </a:p>
          <a:p>
            <a:r>
              <a:rPr lang="en-US" dirty="0">
                <a:solidFill>
                  <a:schemeClr val="accent4">
                    <a:lumMod val="75000"/>
                  </a:schemeClr>
                </a:solidFill>
                <a:hlinkClick r:id="rId4">
                  <a:extLst>
                    <a:ext uri="{A12FA001-AC4F-418D-AE19-62706E023703}">
                      <ahyp:hlinkClr xmlns:ahyp="http://schemas.microsoft.com/office/drawing/2018/hyperlinkcolor" xmlns="" val="tx"/>
                    </a:ext>
                  </a:extLst>
                </a:hlinkClick>
              </a:rPr>
              <a:t>https://ellenmacarthurfoundation.org/regions/europe</a:t>
            </a:r>
            <a:endParaRPr lang="en-US" dirty="0">
              <a:solidFill>
                <a:schemeClr val="accent4">
                  <a:lumMod val="75000"/>
                </a:schemeClr>
              </a:solidFill>
            </a:endParaRPr>
          </a:p>
          <a:p>
            <a:r>
              <a:rPr lang="en-US" dirty="0">
                <a:solidFill>
                  <a:schemeClr val="accent4">
                    <a:lumMod val="75000"/>
                  </a:schemeClr>
                </a:solidFill>
                <a:hlinkClick r:id="rId5">
                  <a:extLst>
                    <a:ext uri="{A12FA001-AC4F-418D-AE19-62706E023703}">
                      <ahyp:hlinkClr xmlns:ahyp="http://schemas.microsoft.com/office/drawing/2018/hyperlinkcolor" xmlns="" val="tx"/>
                    </a:ext>
                  </a:extLst>
                </a:hlinkClick>
              </a:rPr>
              <a:t>https://ec.europa.eu/environment/topics/circular-economy/first-circular-economy-action-plan_en</a:t>
            </a:r>
            <a:endParaRPr lang="en-US" dirty="0">
              <a:solidFill>
                <a:schemeClr val="accent4">
                  <a:lumMod val="75000"/>
                </a:schemeClr>
              </a:solidFill>
            </a:endParaRPr>
          </a:p>
          <a:p>
            <a:r>
              <a:rPr lang="en-US" dirty="0">
                <a:solidFill>
                  <a:schemeClr val="accent4">
                    <a:lumMod val="75000"/>
                  </a:schemeClr>
                </a:solidFill>
                <a:hlinkClick r:id="rId6">
                  <a:extLst>
                    <a:ext uri="{A12FA001-AC4F-418D-AE19-62706E023703}">
                      <ahyp:hlinkClr xmlns:ahyp="http://schemas.microsoft.com/office/drawing/2018/hyperlinkcolor" xmlns="" val="tx"/>
                    </a:ext>
                  </a:extLst>
                </a:hlinkClick>
              </a:rPr>
              <a:t>https://www.loopsustainability.com/blog/what-is-the-circular-economy</a:t>
            </a:r>
            <a:endParaRPr lang="en-US" dirty="0">
              <a:solidFill>
                <a:schemeClr val="accent4">
                  <a:lumMod val="75000"/>
                </a:schemeClr>
              </a:solidFill>
            </a:endParaRPr>
          </a:p>
          <a:p>
            <a:r>
              <a:rPr lang="en-US" dirty="0">
                <a:solidFill>
                  <a:schemeClr val="accent4">
                    <a:lumMod val="75000"/>
                  </a:schemeClr>
                </a:solidFill>
                <a:hlinkClick r:id="rId7">
                  <a:extLst>
                    <a:ext uri="{A12FA001-AC4F-418D-AE19-62706E023703}">
                      <ahyp:hlinkClr xmlns:ahyp="http://schemas.microsoft.com/office/drawing/2018/hyperlinkcolor" xmlns="" val="tx"/>
                    </a:ext>
                  </a:extLst>
                </a:hlinkClick>
              </a:rPr>
              <a:t>https://ellenmacarthurfoundation.org/circular-examples-collection-innovative-business-models</a:t>
            </a:r>
            <a:endParaRPr lang="en-US" dirty="0">
              <a:solidFill>
                <a:schemeClr val="accent4">
                  <a:lumMod val="75000"/>
                </a:schemeClr>
              </a:solidFill>
            </a:endParaRPr>
          </a:p>
          <a:p>
            <a:r>
              <a:rPr lang="en-US" dirty="0">
                <a:solidFill>
                  <a:schemeClr val="accent4">
                    <a:lumMod val="75000"/>
                  </a:schemeClr>
                </a:solidFill>
                <a:hlinkClick r:id="rId8">
                  <a:extLst>
                    <a:ext uri="{A12FA001-AC4F-418D-AE19-62706E023703}">
                      <ahyp:hlinkClr xmlns:ahyp="http://schemas.microsoft.com/office/drawing/2018/hyperlinkcolor" xmlns="" val="tx"/>
                    </a:ext>
                  </a:extLst>
                </a:hlinkClick>
              </a:rPr>
              <a:t>https://www.zf.ro/supliment-zf-green-economy/este-economia-circulara-solutia-pentru-criza-de-mediu-care-este-la-20042604</a:t>
            </a:r>
            <a:endParaRPr lang="en-US" dirty="0">
              <a:solidFill>
                <a:schemeClr val="accent4">
                  <a:lumMod val="75000"/>
                </a:schemeClr>
              </a:solidFill>
            </a:endParaRPr>
          </a:p>
          <a:p>
            <a:r>
              <a:rPr lang="en-US" dirty="0">
                <a:solidFill>
                  <a:schemeClr val="accent4">
                    <a:lumMod val="75000"/>
                  </a:schemeClr>
                </a:solidFill>
                <a:hlinkClick r:id="rId9">
                  <a:extLst>
                    <a:ext uri="{A12FA001-AC4F-418D-AE19-62706E023703}">
                      <ahyp:hlinkClr xmlns:ahyp="http://schemas.microsoft.com/office/drawing/2018/hyperlinkcolor" xmlns="" val="tx"/>
                    </a:ext>
                  </a:extLst>
                </a:hlinkClick>
              </a:rPr>
              <a:t>https://pngtree.com/free-graphic-design</a:t>
            </a:r>
            <a:endParaRPr lang="en-US" dirty="0">
              <a:solidFill>
                <a:schemeClr val="accent4">
                  <a:lumMod val="75000"/>
                </a:schemeClr>
              </a:solidFill>
            </a:endParaRPr>
          </a:p>
        </p:txBody>
      </p:sp>
      <p:sp>
        <p:nvSpPr>
          <p:cNvPr id="5" name="Title 4">
            <a:extLst>
              <a:ext uri="{FF2B5EF4-FFF2-40B4-BE49-F238E27FC236}">
                <a16:creationId xmlns:a16="http://schemas.microsoft.com/office/drawing/2014/main" xmlns="" id="{CC3E6D49-187C-4392-9E9A-3C11446C57A8}"/>
              </a:ext>
            </a:extLst>
          </p:cNvPr>
          <p:cNvSpPr>
            <a:spLocks noGrp="1"/>
          </p:cNvSpPr>
          <p:nvPr>
            <p:ph type="title"/>
          </p:nvPr>
        </p:nvSpPr>
        <p:spPr>
          <a:xfrm>
            <a:off x="387264" y="243769"/>
            <a:ext cx="3658644" cy="1325563"/>
          </a:xfrm>
          <a:solidFill>
            <a:srgbClr val="FFFFFF">
              <a:alpha val="69020"/>
            </a:srgbClr>
          </a:solidFill>
        </p:spPr>
        <p:txBody>
          <a:bodyPr/>
          <a:lstStyle/>
          <a:p>
            <a:r>
              <a:rPr lang="en-US" b="1" u="sng"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rPr>
              <a:t>Bibliography</a:t>
            </a:r>
          </a:p>
        </p:txBody>
      </p:sp>
    </p:spTree>
    <p:extLst>
      <p:ext uri="{BB962C8B-B14F-4D97-AF65-F5344CB8AC3E}">
        <p14:creationId xmlns:p14="http://schemas.microsoft.com/office/powerpoint/2010/main" xmlns="" val="4201966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490</Words>
  <Application>Microsoft Office PowerPoint</Application>
  <PresentationFormat>Custom</PresentationFormat>
  <Paragraphs>30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Circular economy </vt:lpstr>
      <vt:lpstr>What is circular economy?</vt:lpstr>
      <vt:lpstr>Innovative business models : Rheaply</vt:lpstr>
      <vt:lpstr>Examples of circular economy in our country</vt:lpstr>
      <vt:lpstr>Comparison between global circular economy and national circular economy</vt:lpstr>
      <vt:lpstr>The conclusion</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 </dc:title>
  <dc:creator>Shunnpo PS</dc:creator>
  <cp:lastModifiedBy>Andrei</cp:lastModifiedBy>
  <cp:revision>2</cp:revision>
  <dcterms:created xsi:type="dcterms:W3CDTF">2022-02-24T19:04:13Z</dcterms:created>
  <dcterms:modified xsi:type="dcterms:W3CDTF">2024-06-05T14:41:51Z</dcterms:modified>
</cp:coreProperties>
</file>